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8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7" r:id="rId9"/>
    <p:sldId id="265" r:id="rId10"/>
    <p:sldId id="266" r:id="rId11"/>
  </p:sldIdLst>
  <p:sldSz cx="18288000" cy="10287000"/>
  <p:notesSz cx="6858000" cy="9144000"/>
  <p:embeddedFontLst>
    <p:embeddedFont>
      <p:font typeface="Century" panose="02040604050505020304" pitchFamily="18" charset="0"/>
      <p:regular r:id="rId13"/>
    </p:embeddedFont>
    <p:embeddedFont>
      <p:font typeface="Clear Sans Regular Bold" panose="020B0604020202020204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100FF"/>
    <a:srgbClr val="883C84"/>
    <a:srgbClr val="461B49"/>
    <a:srgbClr val="963488"/>
    <a:srgbClr val="2831A2"/>
    <a:srgbClr val="2086AA"/>
    <a:srgbClr val="1994B1"/>
    <a:srgbClr val="00B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7601A4F-AA28-4AD2-A139-4F0929B50830}" v="1" dt="2024-11-17T05:20:44.58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0279" autoAdjust="0"/>
    <p:restoredTop sz="73146" autoAdjust="0"/>
  </p:normalViewPr>
  <p:slideViewPr>
    <p:cSldViewPr>
      <p:cViewPr varScale="1">
        <p:scale>
          <a:sx n="40" d="100"/>
          <a:sy n="40" d="100"/>
        </p:scale>
        <p:origin x="850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effectLst/>
                <a:latin typeface="+mn-lt"/>
                <a:ea typeface="+mn-ea"/>
                <a:cs typeface="+mn-cs"/>
              </a:defRPr>
            </a:pPr>
            <a:r>
              <a:rPr lang="en-ZW"/>
              <a:t>Top 5 Categories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effectLst/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1.3888888888888888E-2"/>
          <c:y val="8.3659421549749396E-2"/>
          <c:w val="0.93888888888888888"/>
          <c:h val="0.80695124813638008"/>
        </c:manualLayout>
      </c:layout>
      <c:barChart>
        <c:barDir val="col"/>
        <c:grouping val="clustered"/>
        <c:varyColors val="0"/>
        <c:ser>
          <c:idx val="0"/>
          <c:order val="0"/>
          <c:spPr>
            <a:gradFill>
              <a:gsLst>
                <a:gs pos="0">
                  <a:schemeClr val="accent1"/>
                </a:gs>
                <a:gs pos="100000">
                  <a:schemeClr val="accent1">
                    <a:lumMod val="84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Animals</c:v>
                </c:pt>
                <c:pt idx="1">
                  <c:v>science</c:v>
                </c:pt>
                <c:pt idx="2">
                  <c:v>healthy eating</c:v>
                </c:pt>
                <c:pt idx="3">
                  <c:v>technology</c:v>
                </c:pt>
                <c:pt idx="4">
                  <c:v>food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74965</c:v>
                </c:pt>
                <c:pt idx="1">
                  <c:v>71168</c:v>
                </c:pt>
                <c:pt idx="2">
                  <c:v>69339</c:v>
                </c:pt>
                <c:pt idx="3">
                  <c:v>68738</c:v>
                </c:pt>
                <c:pt idx="4">
                  <c:v>66676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2EA-45BD-9A74-4B67C62E9B10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41"/>
        <c:axId val="2115798416"/>
        <c:axId val="2115800816"/>
      </c:barChart>
      <c:catAx>
        <c:axId val="21157984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effectLst/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15800816"/>
        <c:crosses val="autoZero"/>
        <c:auto val="1"/>
        <c:lblAlgn val="ctr"/>
        <c:lblOffset val="100"/>
        <c:noMultiLvlLbl val="0"/>
      </c:catAx>
      <c:valAx>
        <c:axId val="211580081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211579841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lt1"/>
        </a:gs>
        <a:gs pos="68000">
          <a:schemeClr val="lt1">
            <a:lumMod val="85000"/>
          </a:schemeClr>
        </a:gs>
        <a:gs pos="100000">
          <a:schemeClr val="lt1"/>
        </a:gs>
      </a:gsLst>
      <a:lin ang="5400000" scaled="1"/>
      <a:tileRect/>
    </a:gra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ZW"/>
              <a:t>Content</a:t>
            </a:r>
            <a:r>
              <a:rPr lang="en-ZW" baseline="0"/>
              <a:t>_Used</a:t>
            </a:r>
            <a:endParaRPr lang="en-ZW"/>
          </a:p>
        </c:rich>
      </c:tx>
      <c:layout>
        <c:manualLayout>
          <c:xMode val="edge"/>
          <c:yMode val="edge"/>
          <c:x val="0.40196293582294051"/>
          <c:y val="4.057033788397851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ZW"/>
        </a:p>
      </c:txPr>
    </c:title>
    <c:autoTitleDeleted val="0"/>
    <c:plotArea>
      <c:layout/>
      <c:pieChart>
        <c:varyColors val="1"/>
        <c:ser>
          <c:idx val="0"/>
          <c:order val="0"/>
          <c:dPt>
            <c:idx val="0"/>
            <c:bubble3D val="0"/>
            <c:explosion val="2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>
              <c:ext xmlns:c16="http://schemas.microsoft.com/office/drawing/2014/chart" uri="{C3380CC4-5D6E-409C-BE32-E72D297353CC}">
                <c16:uniqueId val="{00000001-DC4A-4F32-841A-39B3ECB7E198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>
              <c:ext xmlns:c16="http://schemas.microsoft.com/office/drawing/2014/chart" uri="{C3380CC4-5D6E-409C-BE32-E72D297353CC}">
                <c16:uniqueId val="{00000003-DC4A-4F32-841A-39B3ECB7E198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>
              <c:ext xmlns:c16="http://schemas.microsoft.com/office/drawing/2014/chart" uri="{C3380CC4-5D6E-409C-BE32-E72D297353CC}">
                <c16:uniqueId val="{00000005-DC4A-4F32-841A-39B3ECB7E198}"/>
              </c:ext>
            </c:extLst>
          </c:dPt>
          <c:dPt>
            <c:idx val="3"/>
            <c:bubble3D val="0"/>
            <c:spPr>
              <a:gradFill rotWithShape="1">
                <a:gsLst>
                  <a:gs pos="0">
                    <a:schemeClr val="accent4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>
              <c:ext xmlns:c16="http://schemas.microsoft.com/office/drawing/2014/chart" uri="{C3380CC4-5D6E-409C-BE32-E72D297353CC}">
                <c16:uniqueId val="{00000007-DC4A-4F32-841A-39B3ECB7E198}"/>
              </c:ext>
            </c:extLst>
          </c:dPt>
          <c:dLbls>
            <c:dLbl>
              <c:idx val="0"/>
              <c:layout>
                <c:manualLayout>
                  <c:x val="-0.10003079959998544"/>
                  <c:y val="0.16747105959101366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900" b="0" i="0" u="none" strike="noStrike" kern="1200" baseline="0">
                      <a:solidFill>
                        <a:schemeClr val="lt1">
                          <a:lumMod val="8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0462991682297328"/>
                      <c:h val="0.14221722545718243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DC4A-4F32-841A-39B3ECB7E198}"/>
                </c:ext>
              </c:extLst>
            </c:dLbl>
            <c:dLbl>
              <c:idx val="1"/>
              <c:layout>
                <c:manualLayout>
                  <c:x val="-8.8533006542515849E-2"/>
                  <c:y val="-0.17786181301609996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900" b="0" i="0" u="none" strike="noStrike" kern="1200" baseline="0">
                      <a:solidFill>
                        <a:schemeClr val="lt1">
                          <a:lumMod val="8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0664203060803046"/>
                      <c:h val="0.13470886262248646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DC4A-4F32-841A-39B3ECB7E198}"/>
                </c:ext>
              </c:extLst>
            </c:dLbl>
            <c:dLbl>
              <c:idx val="2"/>
              <c:layout>
                <c:manualLayout>
                  <c:x val="9.1982344459756726E-2"/>
                  <c:y val="-0.1603479568002397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900" b="0" i="0" u="none" strike="noStrike" kern="1200" baseline="0">
                      <a:solidFill>
                        <a:schemeClr val="lt1">
                          <a:lumMod val="8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9.5144237550560867E-2"/>
                      <c:h val="0.14000888344697773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5-DC4A-4F32-841A-39B3ECB7E198}"/>
                </c:ext>
              </c:extLst>
            </c:dLbl>
            <c:dLbl>
              <c:idx val="3"/>
              <c:layout>
                <c:manualLayout>
                  <c:x val="9.3852320173158574E-2"/>
                  <c:y val="0.17960017811408566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900" b="0" i="0" u="none" strike="noStrike" kern="1200" baseline="0">
                      <a:solidFill>
                        <a:schemeClr val="lt1">
                          <a:lumMod val="8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8.9958732881642078E-2"/>
                      <c:h val="0.16957423583367728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7-DC4A-4F32-841A-39B3ECB7E198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>
                  <a:solidFill>
                    <a:schemeClr val="lt1">
                      <a:lumMod val="95000"/>
                      <a:alpha val="54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Sheet2!$A$12:$A$15</c:f>
              <c:strCache>
                <c:ptCount val="4"/>
                <c:pt idx="0">
                  <c:v>photo</c:v>
                </c:pt>
                <c:pt idx="1">
                  <c:v>video</c:v>
                </c:pt>
                <c:pt idx="2">
                  <c:v>GIF</c:v>
                </c:pt>
                <c:pt idx="3">
                  <c:v>audio</c:v>
                </c:pt>
              </c:strCache>
            </c:strRef>
          </c:cat>
          <c:val>
            <c:numRef>
              <c:f>Sheet2!$B$12:$B$15</c:f>
              <c:numCache>
                <c:formatCode>General</c:formatCode>
                <c:ptCount val="4"/>
                <c:pt idx="0">
                  <c:v>6589</c:v>
                </c:pt>
                <c:pt idx="1">
                  <c:v>6245</c:v>
                </c:pt>
                <c:pt idx="2">
                  <c:v>6079</c:v>
                </c:pt>
                <c:pt idx="3">
                  <c:v>5660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DC4A-4F32-841A-39B3ECB7E198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5874771107911063"/>
          <c:y val="0.40727571835105075"/>
          <c:w val="6.8816192658831141E-2"/>
          <c:h val="0.4019190805062035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4">
  <cs:axisTitle>
    <cs:lnRef idx="0"/>
    <cs:fillRef idx="0"/>
    <cs:effectRef idx="0"/>
    <cs:fontRef idx="minor">
      <a:schemeClr val="dk1">
        <a:lumMod val="65000"/>
        <a:lumOff val="3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900" kern="1200">
      <a:effectLst/>
    </cs:defRPr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68000">
            <a:schemeClr val="lt1">
              <a:lumMod val="85000"/>
            </a:schemeClr>
          </a:gs>
          <a:gs pos="100000">
            <a:schemeClr val="lt1"/>
          </a:gs>
        </a:gsLst>
        <a:lin ang="5400000" scaled="1"/>
        <a:tileRect/>
      </a:gra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lt1"/>
    </cs:fontRef>
    <cs:spPr/>
    <cs:defRPr sz="10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10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100000">
            <a:schemeClr val="phClr">
              <a:lumMod val="84000"/>
            </a:schemeClr>
          </a:gs>
        </a:gsLst>
        <a:lin ang="5400000" scaled="1"/>
      </a:gradFill>
      <a:effectLst>
        <a:outerShdw blurRad="76200" dir="18900000" sy="23000" kx="-1200000" algn="bl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100000">
            <a:schemeClr val="phClr">
              <a:lumMod val="84000"/>
            </a:schemeClr>
          </a:gs>
        </a:gsLst>
        <a:lin ang="5400000" scaled="1"/>
      </a:gradFill>
      <a:effectLst>
        <a:outerShdw blurRad="76200" dir="18900000" sy="23000" kx="-1200000" algn="bl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gradFill>
          <a:gsLst>
            <a:gs pos="0">
              <a:schemeClr val="phClr"/>
            </a:gs>
            <a:gs pos="100000">
              <a:schemeClr val="phClr">
                <a:lumMod val="84000"/>
              </a:schemeClr>
            </a:gs>
          </a:gsLst>
          <a:lin ang="5400000" scaled="1"/>
        </a:gra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100000">
            <a:schemeClr val="phClr">
              <a:lumMod val="84000"/>
            </a:schemeClr>
          </a:gs>
        </a:gsLst>
        <a:lin ang="5400000" scaled="1"/>
      </a:gradFill>
      <a:effectLst>
        <a:outerShdw blurRad="76200" dir="18900000" sy="23000" kx="-1200000" algn="bl" rotWithShape="0">
          <a:prstClr val="black">
            <a:alpha val="20000"/>
          </a:prstClr>
        </a:outerShdw>
      </a:effectLst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>
        <a:solidFill>
          <a:schemeClr val="dk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35000"/>
          <a:lumOff val="65000"/>
        </a:schemeClr>
      </a:solidFill>
      <a:ln w="9525">
        <a:solidFill>
          <a:schemeClr val="dk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dk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65000"/>
        <a:lumOff val="35000"/>
      </a:schemeClr>
    </cs:fontRef>
    <cs:defRPr kern="1200">
      <a:effectLst/>
    </cs:defRPr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ln w="9525">
        <a:solidFill>
          <a:schemeClr val="dk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57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15.01.2025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15.01.2025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</a:t>
            </a:fld>
            <a:endParaRPr lang="cs-CZ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15.01.2025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10</a:t>
            </a:fld>
            <a:endParaRPr lang="cs-CZ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15.01.2025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2</a:t>
            </a:fld>
            <a:endParaRPr lang="cs-CZ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15.01.2025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3</a:t>
            </a:fld>
            <a:endParaRPr lang="cs-CZ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15.01.2025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4</a:t>
            </a:fld>
            <a:endParaRPr lang="cs-CZ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15.01.2025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5</a:t>
            </a:fld>
            <a:endParaRPr lang="cs-CZ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15.01.2025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6</a:t>
            </a:fld>
            <a:endParaRPr lang="cs-CZ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15.01.2025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7</a:t>
            </a:fld>
            <a:endParaRPr lang="cs-CZ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15.01.2025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847306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15.01.2025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9</a:t>
            </a:fld>
            <a:endParaRPr lang="cs-CZ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16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2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6.svg"/><Relationship Id="rId9" Type="http://schemas.openxmlformats.org/officeDocument/2006/relationships/image" Target="../media/image1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14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chart" Target="../charts/chart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chart" Target="../charts/chart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15.jpeg"/><Relationship Id="rId4" Type="http://schemas.openxmlformats.org/officeDocument/2006/relationships/image" Target="../media/image1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6394731" y="0"/>
            <a:ext cx="1893269" cy="10287000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en-ZW"/>
          </a:p>
        </p:txBody>
      </p:sp>
      <p:grpSp>
        <p:nvGrpSpPr>
          <p:cNvPr id="3" name="Group 3"/>
          <p:cNvGrpSpPr/>
          <p:nvPr/>
        </p:nvGrpSpPr>
        <p:grpSpPr>
          <a:xfrm>
            <a:off x="6545735" y="406153"/>
            <a:ext cx="10042534" cy="9474693"/>
            <a:chOff x="0" y="0"/>
            <a:chExt cx="13390046" cy="12632924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0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0"/>
              <a:ext cx="3005065" cy="2794710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3279405"/>
              <a:ext cx="3005065" cy="2794710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6558809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20" name="Group 20"/>
          <p:cNvGrpSpPr/>
          <p:nvPr/>
        </p:nvGrpSpPr>
        <p:grpSpPr>
          <a:xfrm>
            <a:off x="1104900" y="824285"/>
            <a:ext cx="8750843" cy="8318192"/>
            <a:chOff x="0" y="0"/>
            <a:chExt cx="11667791" cy="11090922"/>
          </a:xfrm>
        </p:grpSpPr>
        <p:grpSp>
          <p:nvGrpSpPr>
            <p:cNvPr id="21" name="Group 21"/>
            <p:cNvGrpSpPr>
              <a:grpSpLocks noChangeAspect="1"/>
            </p:cNvGrpSpPr>
            <p:nvPr/>
          </p:nvGrpSpPr>
          <p:grpSpPr>
            <a:xfrm>
              <a:off x="1931835" y="1354967"/>
              <a:ext cx="9735956" cy="9735956"/>
              <a:chOff x="0" y="0"/>
              <a:chExt cx="6350000" cy="63500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96140" y="376277"/>
              <a:ext cx="9735956" cy="9756713"/>
            </a:xfrm>
            <a:prstGeom prst="rect">
              <a:avLst/>
            </a:prstGeom>
          </p:spPr>
        </p:pic>
      </p:grpSp>
      <p:sp>
        <p:nvSpPr>
          <p:cNvPr id="24" name="TextBox 24"/>
          <p:cNvSpPr txBox="1"/>
          <p:nvPr/>
        </p:nvSpPr>
        <p:spPr>
          <a:xfrm>
            <a:off x="2312375" y="3305349"/>
            <a:ext cx="5482998" cy="28476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59"/>
              </a:lnSpc>
            </a:pPr>
            <a:r>
              <a:rPr lang="en-US" sz="10533" spc="-105" dirty="0">
                <a:solidFill>
                  <a:srgbClr val="FFFFFF"/>
                </a:solidFill>
                <a:latin typeface="Graphik Regular" panose="020B0503030202060203" pitchFamily="34" charset="0"/>
              </a:rPr>
              <a:t>Social </a:t>
            </a:r>
          </a:p>
          <a:p>
            <a:pPr algn="ctr">
              <a:lnSpc>
                <a:spcPts val="11059"/>
              </a:lnSpc>
            </a:pPr>
            <a:r>
              <a:rPr lang="en-US" sz="10533" spc="-105" dirty="0">
                <a:solidFill>
                  <a:srgbClr val="FFFFFF"/>
                </a:solidFill>
                <a:latin typeface="Graphik Regular" panose="020B0503030202060203" pitchFamily="34" charset="0"/>
              </a:rPr>
              <a:t>Buzz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885"/>
    </mc:Choice>
    <mc:Fallback xmlns="">
      <p:transition spd="slow" advTm="5885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21913" y="5552246"/>
            <a:ext cx="5385738" cy="412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 spc="-26" dirty="0">
                <a:solidFill>
                  <a:srgbClr val="FFFFFF"/>
                </a:solidFill>
                <a:latin typeface="Graphik Regular" panose="020B0503030202060203" pitchFamily="34" charset="0"/>
              </a:rPr>
              <a:t>ANY QUESTIONS?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728428" y="3599225"/>
            <a:ext cx="3546595" cy="3371248"/>
            <a:chOff x="0" y="0"/>
            <a:chExt cx="4728794" cy="4494997"/>
          </a:xfrm>
        </p:grpSpPr>
        <p:grpSp>
          <p:nvGrpSpPr>
            <p:cNvPr id="4" name="Group 4"/>
            <p:cNvGrpSpPr>
              <a:grpSpLocks noChangeAspect="1"/>
            </p:cNvGrpSpPr>
            <p:nvPr/>
          </p:nvGrpSpPr>
          <p:grpSpPr>
            <a:xfrm>
              <a:off x="782946" y="549149"/>
              <a:ext cx="3945848" cy="3945848"/>
              <a:chOff x="0" y="0"/>
              <a:chExt cx="6350000" cy="63500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chemeClr val="bg1"/>
              </a:solidFill>
            </p:spPr>
            <p:txBody>
              <a:bodyPr/>
              <a:lstStyle/>
              <a:p>
                <a:endParaRPr lang="en-ZW"/>
              </a:p>
            </p:txBody>
          </p:sp>
        </p:grpSp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160550" y="152500"/>
              <a:ext cx="3945848" cy="3954260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4669076" y="4178375"/>
            <a:ext cx="57298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Thank you!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517113" y="-1140306"/>
            <a:ext cx="17253775" cy="2017079"/>
            <a:chOff x="0" y="0"/>
            <a:chExt cx="23005033" cy="2689439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517113" y="9394369"/>
            <a:ext cx="17253775" cy="2017079"/>
            <a:chOff x="0" y="0"/>
            <a:chExt cx="23005033" cy="2689439"/>
          </a:xfrm>
        </p:grpSpPr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893240" y="1685151"/>
            <a:ext cx="9632885" cy="4390481"/>
            <a:chOff x="0" y="0"/>
            <a:chExt cx="11680085" cy="3270636"/>
          </a:xfrm>
        </p:grpSpPr>
        <p:sp>
          <p:nvSpPr>
            <p:cNvPr id="3" name="TextBox 3"/>
            <p:cNvSpPr txBox="1"/>
            <p:nvPr/>
          </p:nvSpPr>
          <p:spPr>
            <a:xfrm>
              <a:off x="0" y="0"/>
              <a:ext cx="11564591" cy="16414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8000" spc="-80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Today's agenda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115494" y="1997494"/>
              <a:ext cx="11564591" cy="12731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Project recap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Problem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Process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Insights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Summary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307242" y="-1685151"/>
            <a:ext cx="3545508" cy="3370302"/>
            <a:chOff x="0" y="0"/>
            <a:chExt cx="4727344" cy="4493736"/>
          </a:xfrm>
        </p:grpSpPr>
        <p:grpSp>
          <p:nvGrpSpPr>
            <p:cNvPr id="6" name="Group 6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ZW"/>
              </a:p>
            </p:txBody>
          </p:sp>
        </p:grpSp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9" name="Group 9"/>
          <p:cNvGrpSpPr/>
          <p:nvPr/>
        </p:nvGrpSpPr>
        <p:grpSpPr>
          <a:xfrm>
            <a:off x="13610070" y="3458349"/>
            <a:ext cx="3545508" cy="3370302"/>
            <a:chOff x="0" y="0"/>
            <a:chExt cx="4727344" cy="4493736"/>
          </a:xfrm>
        </p:grpSpPr>
        <p:grpSp>
          <p:nvGrpSpPr>
            <p:cNvPr id="10" name="Group 10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ZW"/>
              </a:p>
            </p:txBody>
          </p:sp>
        </p:grpSp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1912898" y="8601849"/>
            <a:ext cx="3545508" cy="3370302"/>
            <a:chOff x="0" y="0"/>
            <a:chExt cx="4727344" cy="4493736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ZW"/>
              </a:p>
            </p:txBody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-927557" y="406153"/>
            <a:ext cx="2253799" cy="9474693"/>
            <a:chOff x="0" y="0"/>
            <a:chExt cx="3005065" cy="12632924"/>
          </a:xfrm>
        </p:grpSpPr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17113" y="584601"/>
            <a:ext cx="17253775" cy="9117799"/>
            <a:chOff x="0" y="0"/>
            <a:chExt cx="23005033" cy="12157065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3155875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6311751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9467626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3155875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6311751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9467626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3155875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6311751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9467626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3155875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6311751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9467626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3155875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6311751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9467626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3155875"/>
              <a:ext cx="2891870" cy="2689439"/>
            </a:xfrm>
            <a:prstGeom prst="rect">
              <a:avLst/>
            </a:prstGeom>
          </p:spPr>
        </p:pic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6311751"/>
              <a:ext cx="2891870" cy="2689439"/>
            </a:xfrm>
            <a:prstGeom prst="rect">
              <a:avLst/>
            </a:prstGeom>
          </p:spPr>
        </p:pic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9467626"/>
              <a:ext cx="2891870" cy="2689439"/>
            </a:xfrm>
            <a:prstGeom prst="rect">
              <a:avLst/>
            </a:prstGeom>
          </p:spPr>
        </p:pic>
        <p:pic>
          <p:nvPicPr>
            <p:cNvPr id="27" name="Picture 2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155875"/>
              <a:ext cx="2891870" cy="2689439"/>
            </a:xfrm>
            <a:prstGeom prst="rect">
              <a:avLst/>
            </a:prstGeom>
          </p:spPr>
        </p:pic>
        <p:pic>
          <p:nvPicPr>
            <p:cNvPr id="29" name="Picture 2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311751"/>
              <a:ext cx="2891870" cy="2689439"/>
            </a:xfrm>
            <a:prstGeom prst="rect">
              <a:avLst/>
            </a:prstGeom>
          </p:spPr>
        </p:pic>
        <p:pic>
          <p:nvPicPr>
            <p:cNvPr id="30" name="Picture 3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467626"/>
              <a:ext cx="2891870" cy="2689439"/>
            </a:xfrm>
            <a:prstGeom prst="rect">
              <a:avLst/>
            </a:prstGeom>
          </p:spPr>
        </p:pic>
      </p:grpSp>
      <p:sp>
        <p:nvSpPr>
          <p:cNvPr id="31" name="AutoShape 31"/>
          <p:cNvSpPr/>
          <p:nvPr/>
        </p:nvSpPr>
        <p:spPr>
          <a:xfrm>
            <a:off x="6336117" y="2005583"/>
            <a:ext cx="11342283" cy="6275832"/>
          </a:xfrm>
          <a:prstGeom prst="rect">
            <a:avLst/>
          </a:prstGeom>
          <a:solidFill>
            <a:schemeClr val="bg1"/>
          </a:solidFill>
        </p:spPr>
        <p:txBody>
          <a:bodyPr/>
          <a:lstStyle/>
          <a:p>
            <a:pPr algn="just"/>
            <a:r>
              <a:rPr lang="en-ZW" sz="3200" dirty="0"/>
              <a:t>  		</a:t>
            </a:r>
          </a:p>
          <a:p>
            <a:pPr algn="just"/>
            <a:r>
              <a:rPr lang="en-ZW" sz="3200" dirty="0"/>
              <a:t>		</a:t>
            </a:r>
            <a:r>
              <a:rPr lang="en-ZW" sz="3200" dirty="0">
                <a:solidFill>
                  <a:srgbClr val="A100FF"/>
                </a:solidFill>
              </a:rPr>
              <a:t>Social Buzz is a fast growing technology unicorn that     			need to adapt quickly to it’s global scale.</a:t>
            </a:r>
          </a:p>
          <a:p>
            <a:pPr algn="just"/>
            <a:r>
              <a:rPr lang="en-ZW" sz="3200" dirty="0">
                <a:solidFill>
                  <a:srgbClr val="A100FF"/>
                </a:solidFill>
              </a:rPr>
              <a:t>		 Accenture has begun a 3 month POC focusing on these 		   tasks:</a:t>
            </a:r>
          </a:p>
          <a:p>
            <a:pPr marL="2743200" lvl="5" indent="-457200" algn="just">
              <a:buFont typeface="Arial" panose="020B0604020202020204" pitchFamily="34" charset="0"/>
              <a:buChar char="•"/>
            </a:pPr>
            <a:r>
              <a:rPr lang="en-ZW" sz="3200" dirty="0">
                <a:solidFill>
                  <a:srgbClr val="A100FF"/>
                </a:solidFill>
              </a:rPr>
              <a:t>An audit of Social Buzz’s big data practice</a:t>
            </a:r>
          </a:p>
          <a:p>
            <a:pPr marL="2743200" lvl="5" indent="-457200" algn="just">
              <a:buFont typeface="Arial" panose="020B0604020202020204" pitchFamily="34" charset="0"/>
              <a:buChar char="•"/>
            </a:pPr>
            <a:r>
              <a:rPr lang="en-ZW" sz="3200" dirty="0">
                <a:solidFill>
                  <a:srgbClr val="A100FF"/>
                </a:solidFill>
              </a:rPr>
              <a:t>Recommendations for a successful IPO </a:t>
            </a:r>
          </a:p>
          <a:p>
            <a:pPr marL="2743200" lvl="5" indent="-457200" algn="just">
              <a:buFont typeface="Arial" panose="020B0604020202020204" pitchFamily="34" charset="0"/>
              <a:buChar char="•"/>
            </a:pPr>
            <a:r>
              <a:rPr lang="en-ZW" sz="3200" dirty="0">
                <a:solidFill>
                  <a:srgbClr val="A100FF"/>
                </a:solidFill>
              </a:rPr>
              <a:t>Analysis to find Social Buzz’s top 5 most popular categories of content</a:t>
            </a:r>
          </a:p>
          <a:p>
            <a:pPr algn="ctr"/>
            <a:r>
              <a:rPr lang="en-ZW" sz="3200" dirty="0"/>
              <a:t>                                                               </a:t>
            </a:r>
          </a:p>
        </p:txBody>
      </p:sp>
      <p:pic>
        <p:nvPicPr>
          <p:cNvPr id="32" name="Picture 3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b="321"/>
          <a:stretch>
            <a:fillRect/>
          </a:stretch>
        </p:blipFill>
        <p:spPr>
          <a:xfrm rot="10799999">
            <a:off x="1983048" y="1909668"/>
            <a:ext cx="6453903" cy="6467663"/>
          </a:xfrm>
          <a:prstGeom prst="rect">
            <a:avLst/>
          </a:prstGeom>
        </p:spPr>
      </p:pic>
      <p:sp>
        <p:nvSpPr>
          <p:cNvPr id="33" name="TextBox 33"/>
          <p:cNvSpPr txBox="1"/>
          <p:nvPr/>
        </p:nvSpPr>
        <p:spPr>
          <a:xfrm>
            <a:off x="2969013" y="3935700"/>
            <a:ext cx="4481973" cy="2462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Project Recap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8195696"/>
            <a:ext cx="3545508" cy="3370302"/>
            <a:chOff x="0" y="0"/>
            <a:chExt cx="4727344" cy="4493736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ZW"/>
              </a:p>
            </p:txBody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sp>
        <p:nvSpPr>
          <p:cNvPr id="6" name="AutoShape 6"/>
          <p:cNvSpPr/>
          <p:nvPr/>
        </p:nvSpPr>
        <p:spPr>
          <a:xfrm>
            <a:off x="-32436" y="-181760"/>
            <a:ext cx="9964482" cy="10287000"/>
          </a:xfrm>
          <a:prstGeom prst="rect">
            <a:avLst/>
          </a:prstGeom>
          <a:solidFill>
            <a:srgbClr val="A100FF"/>
          </a:solidFill>
          <a:ln>
            <a:solidFill>
              <a:srgbClr val="A100FF"/>
            </a:solidFill>
          </a:ln>
        </p:spPr>
        <p:txBody>
          <a:bodyPr/>
          <a:lstStyle/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r>
              <a:rPr lang="en-AU" dirty="0"/>
              <a:t>				</a:t>
            </a:r>
            <a:r>
              <a:rPr lang="en-AU" sz="2400" dirty="0"/>
              <a:t>Over </a:t>
            </a:r>
            <a:r>
              <a:rPr lang="en-AU" sz="2400" u="sng" dirty="0"/>
              <a:t>100000</a:t>
            </a:r>
            <a:r>
              <a:rPr lang="en-AU" sz="2400" dirty="0"/>
              <a:t> posts per day</a:t>
            </a:r>
          </a:p>
          <a:p>
            <a:endParaRPr lang="en-AU" sz="2400" dirty="0"/>
          </a:p>
          <a:p>
            <a:r>
              <a:rPr lang="en-AU" sz="2400" dirty="0"/>
              <a:t>				</a:t>
            </a:r>
            <a:r>
              <a:rPr lang="en-AU" sz="2400" u="sng" dirty="0"/>
              <a:t>36,500,000</a:t>
            </a:r>
            <a:r>
              <a:rPr lang="en-AU" sz="2400" dirty="0"/>
              <a:t> pieces of content </a:t>
            </a:r>
          </a:p>
          <a:p>
            <a:r>
              <a:rPr lang="en-AU" sz="2400" dirty="0"/>
              <a:t>				per year!</a:t>
            </a:r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r>
              <a:rPr lang="en-AU" dirty="0"/>
              <a:t>				</a:t>
            </a:r>
            <a:r>
              <a:rPr lang="en-AU" sz="2000" dirty="0"/>
              <a:t>But how to capitalize on it when there is so much?</a:t>
            </a:r>
          </a:p>
          <a:p>
            <a:endParaRPr lang="en-AU" sz="2000" dirty="0"/>
          </a:p>
          <a:p>
            <a:r>
              <a:rPr lang="en-AU" sz="2000" dirty="0"/>
              <a:t>				</a:t>
            </a:r>
            <a:r>
              <a:rPr lang="en-AU" sz="2000" u="sng" dirty="0"/>
              <a:t>Analysis to find Social Buzz’s top 5 most popular </a:t>
            </a:r>
            <a:r>
              <a:rPr lang="en-AU" sz="2000" dirty="0"/>
              <a:t>					</a:t>
            </a:r>
            <a:r>
              <a:rPr lang="en-AU" sz="2000" u="sng" dirty="0"/>
              <a:t>categories of content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-146279" y="406153"/>
            <a:ext cx="2253799" cy="9474693"/>
            <a:chOff x="0" y="0"/>
            <a:chExt cx="3005065" cy="12632924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1298688" y="1464558"/>
            <a:ext cx="3438614" cy="3297100"/>
            <a:chOff x="0" y="154662"/>
            <a:chExt cx="4584818" cy="4396135"/>
          </a:xfrm>
        </p:grpSpPr>
        <p:grpSp>
          <p:nvGrpSpPr>
            <p:cNvPr id="13" name="Group 13"/>
            <p:cNvGrpSpPr>
              <a:grpSpLocks noChangeAspect="1"/>
            </p:cNvGrpSpPr>
            <p:nvPr/>
          </p:nvGrpSpPr>
          <p:grpSpPr>
            <a:xfrm>
              <a:off x="0" y="656398"/>
              <a:ext cx="3894399" cy="3894399"/>
              <a:chOff x="0" y="0"/>
              <a:chExt cx="6350000" cy="6350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963488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b="321"/>
            <a:stretch>
              <a:fillRect/>
            </a:stretch>
          </p:blipFill>
          <p:spPr>
            <a:xfrm rot="16484543">
              <a:off x="686267" y="150511"/>
              <a:ext cx="3894400" cy="3902702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15986267" y="-1061348"/>
            <a:ext cx="3545508" cy="3370302"/>
            <a:chOff x="0" y="0"/>
            <a:chExt cx="4727344" cy="4493736"/>
          </a:xfrm>
        </p:grpSpPr>
        <p:grpSp>
          <p:nvGrpSpPr>
            <p:cNvPr id="17" name="Group 17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ZW"/>
              </a:p>
            </p:txBody>
          </p:sp>
        </p:grpSp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9"/>
          <a:srcRect l="24693" r="24693"/>
          <a:stretch>
            <a:fillRect/>
          </a:stretch>
        </p:blipFill>
        <p:spPr>
          <a:xfrm>
            <a:off x="11007484" y="1028700"/>
            <a:ext cx="6251816" cy="82296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3069738" y="2308953"/>
            <a:ext cx="578686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Problem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45296" y="406153"/>
            <a:ext cx="10042534" cy="9474693"/>
            <a:chOff x="0" y="0"/>
            <a:chExt cx="13390046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r="10232"/>
            <a:stretch>
              <a:fillRect/>
            </a:stretch>
          </p:blipFill>
          <p:spPr>
            <a:xfrm>
              <a:off x="6923321" y="6558809"/>
              <a:ext cx="2697587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903390" y="1027892"/>
            <a:ext cx="1854963" cy="1781248"/>
            <a:chOff x="0" y="0"/>
            <a:chExt cx="2473282" cy="2374997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ZW"/>
              </a:p>
            </p:txBody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3758754" y="2639980"/>
            <a:ext cx="1854962" cy="1781248"/>
            <a:chOff x="0" y="0"/>
            <a:chExt cx="2473282" cy="2374997"/>
          </a:xfrm>
        </p:grpSpPr>
        <p:grpSp>
          <p:nvGrpSpPr>
            <p:cNvPr id="18" name="Group 18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ZW"/>
              </a:p>
            </p:txBody>
          </p:sp>
        </p:grpSp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1" name="Group 21"/>
          <p:cNvGrpSpPr/>
          <p:nvPr/>
        </p:nvGrpSpPr>
        <p:grpSpPr>
          <a:xfrm>
            <a:off x="5614117" y="4345419"/>
            <a:ext cx="1622077" cy="1687897"/>
            <a:chOff x="0" y="124468"/>
            <a:chExt cx="2162769" cy="2250529"/>
          </a:xfrm>
        </p:grpSpPr>
        <p:grpSp>
          <p:nvGrpSpPr>
            <p:cNvPr id="22" name="Group 22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ZW"/>
              </a:p>
            </p:txBody>
          </p:sp>
        </p:grpSp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16484543">
              <a:off x="128171" y="122301"/>
              <a:ext cx="2032432" cy="2036765"/>
            </a:xfrm>
            <a:prstGeom prst="rect">
              <a:avLst/>
            </a:prstGeom>
          </p:spPr>
        </p:pic>
      </p:grpSp>
      <p:grpSp>
        <p:nvGrpSpPr>
          <p:cNvPr id="25" name="Group 25"/>
          <p:cNvGrpSpPr/>
          <p:nvPr/>
        </p:nvGrpSpPr>
        <p:grpSpPr>
          <a:xfrm>
            <a:off x="7469480" y="5864156"/>
            <a:ext cx="1854962" cy="1781248"/>
            <a:chOff x="0" y="0"/>
            <a:chExt cx="2473282" cy="2374997"/>
          </a:xfrm>
        </p:grpSpPr>
        <p:grpSp>
          <p:nvGrpSpPr>
            <p:cNvPr id="26" name="Group 26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ZW"/>
              </a:p>
            </p:txBody>
          </p:sp>
        </p:grpSp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9" name="Group 29"/>
          <p:cNvGrpSpPr/>
          <p:nvPr/>
        </p:nvGrpSpPr>
        <p:grpSpPr>
          <a:xfrm>
            <a:off x="9324843" y="7476244"/>
            <a:ext cx="1854962" cy="1781248"/>
            <a:chOff x="0" y="0"/>
            <a:chExt cx="2473282" cy="2374997"/>
          </a:xfrm>
        </p:grpSpPr>
        <p:grpSp>
          <p:nvGrpSpPr>
            <p:cNvPr id="30" name="Group 30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ZW"/>
              </a:p>
            </p:txBody>
          </p:sp>
        </p:grpSp>
        <p:pic>
          <p:nvPicPr>
            <p:cNvPr id="32" name="Picture 3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sp>
        <p:nvSpPr>
          <p:cNvPr id="33" name="TextBox 33"/>
          <p:cNvSpPr txBox="1"/>
          <p:nvPr/>
        </p:nvSpPr>
        <p:spPr>
          <a:xfrm>
            <a:off x="10667818" y="1028700"/>
            <a:ext cx="6642545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Process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2630944" y="1372359"/>
            <a:ext cx="8036874" cy="9500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1        </a:t>
            </a:r>
            <a:r>
              <a:rPr lang="en-US" sz="6000" spc="-640" dirty="0">
                <a:solidFill>
                  <a:srgbClr val="FFFFFF"/>
                </a:solidFill>
                <a:latin typeface="Century" panose="02040604050505020304" pitchFamily="18" charset="0"/>
              </a:rPr>
              <a:t>Data understanding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4534646" y="2984043"/>
            <a:ext cx="8343154" cy="9500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2       </a:t>
            </a:r>
            <a:r>
              <a:rPr lang="en-US" sz="6000" spc="-640" dirty="0">
                <a:solidFill>
                  <a:srgbClr val="FFFFFF"/>
                </a:solidFill>
                <a:latin typeface="Century" panose="02040604050505020304" pitchFamily="18" charset="0"/>
              </a:rPr>
              <a:t>Data Cleaning          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0108223" y="7828620"/>
            <a:ext cx="7734481" cy="9359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143000" indent="-1143000">
              <a:lnSpc>
                <a:spcPts val="7192"/>
              </a:lnSpc>
              <a:buAutoNum type="arabicPlain" startAt="5"/>
            </a:pPr>
            <a:r>
              <a:rPr lang="en-US" sz="6000" spc="-640" dirty="0">
                <a:solidFill>
                  <a:srgbClr val="FFFFFF"/>
                </a:solidFill>
                <a:latin typeface="Century" panose="02040604050505020304" pitchFamily="18" charset="0"/>
              </a:rPr>
              <a:t>Uncover Insights     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8193880" y="6204766"/>
            <a:ext cx="8112920" cy="9500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4        </a:t>
            </a:r>
            <a:r>
              <a:rPr lang="en-US" sz="6000" spc="-640" dirty="0">
                <a:solidFill>
                  <a:srgbClr val="FFFFFF"/>
                </a:solidFill>
                <a:latin typeface="Century" panose="02040604050505020304" pitchFamily="18" charset="0"/>
              </a:rPr>
              <a:t>Data Analysis    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6396750" y="4605252"/>
            <a:ext cx="7547850" cy="9359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3     </a:t>
            </a:r>
            <a:r>
              <a:rPr lang="en-US" sz="6000" spc="-640" dirty="0">
                <a:solidFill>
                  <a:srgbClr val="FFFFFF"/>
                </a:solidFill>
                <a:latin typeface="Century" panose="02040604050505020304" pitchFamily="18" charset="0"/>
              </a:rPr>
              <a:t>Data Modelling      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2127159" y="6480806"/>
            <a:ext cx="2972219" cy="881758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860915"/>
            <a:ext cx="46361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Insights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517112" y="7810500"/>
            <a:ext cx="17253775" cy="2017079"/>
            <a:chOff x="0" y="0"/>
            <a:chExt cx="23005033" cy="2689439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7272183" y="6480309"/>
            <a:ext cx="2972219" cy="881758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2670342" y="6480309"/>
            <a:ext cx="2972219" cy="881758"/>
          </a:xfrm>
          <a:prstGeom prst="rect">
            <a:avLst/>
          </a:prstGeom>
        </p:spPr>
      </p:pic>
      <p:sp>
        <p:nvSpPr>
          <p:cNvPr id="14" name="Title 13">
            <a:extLst>
              <a:ext uri="{FF2B5EF4-FFF2-40B4-BE49-F238E27FC236}">
                <a16:creationId xmlns:a16="http://schemas.microsoft.com/office/drawing/2014/main" id="{3A6367D3-4E52-8231-4117-5C380A3F3B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501532" y="5143500"/>
            <a:ext cx="8229600" cy="1143000"/>
          </a:xfrm>
        </p:spPr>
        <p:txBody>
          <a:bodyPr>
            <a:normAutofit/>
          </a:bodyPr>
          <a:lstStyle/>
          <a:p>
            <a:r>
              <a:rPr lang="en-ZW" sz="3200" dirty="0">
                <a:solidFill>
                  <a:srgbClr val="A100FF"/>
                </a:solidFill>
              </a:rPr>
              <a:t>Favourite Category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97F4DEB-84EE-7762-A247-BF54974E9EB0}"/>
              </a:ext>
            </a:extLst>
          </p:cNvPr>
          <p:cNvSpPr txBox="1"/>
          <p:nvPr/>
        </p:nvSpPr>
        <p:spPr>
          <a:xfrm>
            <a:off x="6781800" y="5394319"/>
            <a:ext cx="8973004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ZW" sz="3200" dirty="0">
                <a:solidFill>
                  <a:srgbClr val="A100FF"/>
                </a:solidFill>
              </a:rPr>
              <a:t>Most Number of Post</a:t>
            </a:r>
            <a:r>
              <a:rPr lang="en-US" sz="3200" dirty="0">
                <a:solidFill>
                  <a:srgbClr val="A100FF"/>
                </a:solidFill>
              </a:rPr>
              <a:t>: May</a:t>
            </a:r>
          </a:p>
          <a:p>
            <a:endParaRPr lang="en-ZW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ED61A9A-F1E6-C222-57ED-0FD3EDCDD8C1}"/>
              </a:ext>
            </a:extLst>
          </p:cNvPr>
          <p:cNvSpPr txBox="1"/>
          <p:nvPr/>
        </p:nvSpPr>
        <p:spPr>
          <a:xfrm>
            <a:off x="12374356" y="5378930"/>
            <a:ext cx="527408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A100FF"/>
                </a:solidFill>
              </a:rPr>
              <a:t>N</a:t>
            </a:r>
            <a:r>
              <a:rPr lang="en-ZW" sz="3200" dirty="0">
                <a:solidFill>
                  <a:srgbClr val="A100FF"/>
                </a:solidFill>
              </a:rPr>
              <a:t>umber of Categories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BEC343D-0DBD-2792-B1E3-1B31333B28F4}"/>
              </a:ext>
            </a:extLst>
          </p:cNvPr>
          <p:cNvSpPr txBox="1"/>
          <p:nvPr/>
        </p:nvSpPr>
        <p:spPr>
          <a:xfrm>
            <a:off x="2484555" y="3458170"/>
            <a:ext cx="225742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ZW" sz="5400" dirty="0">
                <a:solidFill>
                  <a:srgbClr val="A100FF"/>
                </a:solidFill>
              </a:rPr>
              <a:t>Animal</a:t>
            </a:r>
            <a:endParaRPr lang="en-ZW" sz="5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B19A609-04A4-32A1-8FA1-B751F1F2578C}"/>
              </a:ext>
            </a:extLst>
          </p:cNvPr>
          <p:cNvSpPr txBox="1"/>
          <p:nvPr/>
        </p:nvSpPr>
        <p:spPr>
          <a:xfrm>
            <a:off x="8040499" y="3458170"/>
            <a:ext cx="200768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ZW" sz="5400" dirty="0">
                <a:solidFill>
                  <a:srgbClr val="A100FF"/>
                </a:solidFill>
              </a:rPr>
              <a:t>2138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9CB67B0-1047-2C14-9245-6F066D49A7E8}"/>
              </a:ext>
            </a:extLst>
          </p:cNvPr>
          <p:cNvSpPr txBox="1"/>
          <p:nvPr/>
        </p:nvSpPr>
        <p:spPr>
          <a:xfrm>
            <a:off x="13379122" y="3458170"/>
            <a:ext cx="484864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dirty="0">
                <a:solidFill>
                  <a:srgbClr val="A100FF"/>
                </a:solidFill>
              </a:rPr>
              <a:t>16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ZW"/>
              </a:p>
            </p:txBody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1" y="-710238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  <p:txBody>
          <a:bodyPr/>
          <a:lstStyle/>
          <a:p>
            <a:endParaRPr lang="en-ZW"/>
          </a:p>
        </p:txBody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ZW"/>
              </a:p>
            </p:txBody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aphicFrame>
        <p:nvGraphicFramePr>
          <p:cNvPr id="28" name="Chart 27">
            <a:extLst>
              <a:ext uri="{FF2B5EF4-FFF2-40B4-BE49-F238E27FC236}">
                <a16:creationId xmlns:a16="http://schemas.microsoft.com/office/drawing/2014/main" id="{5F91CB12-6DDC-0781-A7AB-59691CC1D83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69800175"/>
              </p:ext>
            </p:extLst>
          </p:nvPr>
        </p:nvGraphicFramePr>
        <p:xfrm>
          <a:off x="2724115" y="1489301"/>
          <a:ext cx="14584385" cy="73620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ZW"/>
              </a:p>
            </p:txBody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2" y="-1235382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  <p:txBody>
          <a:bodyPr/>
          <a:lstStyle/>
          <a:p>
            <a:endParaRPr lang="en-ZW"/>
          </a:p>
        </p:txBody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ZW"/>
              </a:p>
            </p:txBody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aphicFrame>
        <p:nvGraphicFramePr>
          <p:cNvPr id="27" name="Chart 26">
            <a:extLst>
              <a:ext uri="{FF2B5EF4-FFF2-40B4-BE49-F238E27FC236}">
                <a16:creationId xmlns:a16="http://schemas.microsoft.com/office/drawing/2014/main" id="{DEBAF201-E467-11CA-D52C-1F7F17D69C6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71473518"/>
              </p:ext>
            </p:extLst>
          </p:nvPr>
        </p:nvGraphicFramePr>
        <p:xfrm>
          <a:off x="4836317" y="1383832"/>
          <a:ext cx="11045598" cy="718865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  <p:extLst>
      <p:ext uri="{BB962C8B-B14F-4D97-AF65-F5344CB8AC3E}">
        <p14:creationId xmlns:p14="http://schemas.microsoft.com/office/powerpoint/2010/main" val="24538516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5003701"/>
            <a:ext cx="942466" cy="27959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2227332"/>
            <a:ext cx="942466" cy="27959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7780070"/>
            <a:ext cx="942466" cy="27959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 l="4069" t="1617" r="4069" b="1617"/>
          <a:stretch>
            <a:fillRect/>
          </a:stretch>
        </p:blipFill>
        <p:spPr>
          <a:xfrm>
            <a:off x="5438298" y="1161805"/>
            <a:ext cx="5036754" cy="796339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457200" y="4539600"/>
            <a:ext cx="4703553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Summary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327032" y="9481425"/>
            <a:ext cx="9711338" cy="2017079"/>
            <a:chOff x="0" y="0"/>
            <a:chExt cx="12948451" cy="2689439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327032" y="-1179605"/>
            <a:ext cx="9711338" cy="2017079"/>
            <a:chOff x="0" y="0"/>
            <a:chExt cx="12948451" cy="2689439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20" name="Group 11">
            <a:extLst>
              <a:ext uri="{FF2B5EF4-FFF2-40B4-BE49-F238E27FC236}">
                <a16:creationId xmlns:a16="http://schemas.microsoft.com/office/drawing/2014/main" id="{C00ABEC5-EF3F-4E3E-827E-EB1F2EF17C0D}"/>
              </a:ext>
            </a:extLst>
          </p:cNvPr>
          <p:cNvGrpSpPr/>
          <p:nvPr/>
        </p:nvGrpSpPr>
        <p:grpSpPr>
          <a:xfrm>
            <a:off x="10614851" y="1508704"/>
            <a:ext cx="9044749" cy="6672277"/>
            <a:chOff x="-626464" y="-66670"/>
            <a:chExt cx="8196420" cy="1596476"/>
          </a:xfrm>
        </p:grpSpPr>
        <p:sp>
          <p:nvSpPr>
            <p:cNvPr id="21" name="TextBox 12">
              <a:extLst>
                <a:ext uri="{FF2B5EF4-FFF2-40B4-BE49-F238E27FC236}">
                  <a16:creationId xmlns:a16="http://schemas.microsoft.com/office/drawing/2014/main" id="{19A1BE45-8301-44C6-A0D0-F8FDA800622F}"/>
                </a:ext>
              </a:extLst>
            </p:cNvPr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2" name="TextBox 13">
              <a:extLst>
                <a:ext uri="{FF2B5EF4-FFF2-40B4-BE49-F238E27FC236}">
                  <a16:creationId xmlns:a16="http://schemas.microsoft.com/office/drawing/2014/main" id="{3DAE5247-0244-4123-A713-8D8809E80C70}"/>
                </a:ext>
              </a:extLst>
            </p:cNvPr>
            <p:cNvSpPr txBox="1"/>
            <p:nvPr/>
          </p:nvSpPr>
          <p:spPr>
            <a:xfrm>
              <a:off x="-626464" y="-66670"/>
              <a:ext cx="7115075" cy="159647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342900" indent="-342900">
                <a:lnSpc>
                  <a:spcPts val="2940"/>
                </a:lnSpc>
                <a:buFont typeface="Arial" panose="020B0604020202020204" pitchFamily="34" charset="0"/>
                <a:buChar char="•"/>
              </a:pPr>
              <a:r>
                <a:rPr lang="en-US" sz="3000" spc="-21" dirty="0">
                  <a:solidFill>
                    <a:srgbClr val="000000"/>
                  </a:solidFill>
                  <a:highlight>
                    <a:srgbClr val="FFFF00"/>
                  </a:highlight>
                  <a:latin typeface="Graphik Regular" panose="020B0503030202060203" pitchFamily="34" charset="0"/>
                </a:rPr>
                <a:t>There are total 16 distinct content categories out of which Animal, Science , Healthy eating, Technology and Food</a:t>
              </a:r>
            </a:p>
            <a:p>
              <a:pPr>
                <a:lnSpc>
                  <a:spcPts val="2940"/>
                </a:lnSpc>
              </a:pPr>
              <a:endParaRPr lang="en-US" sz="3000" spc="-21" dirty="0">
                <a:solidFill>
                  <a:srgbClr val="000000"/>
                </a:solidFill>
                <a:highlight>
                  <a:srgbClr val="FFFF00"/>
                </a:highlight>
                <a:latin typeface="Graphik Regular" panose="020B0503030202060203" pitchFamily="34" charset="0"/>
              </a:endParaRPr>
            </a:p>
            <a:p>
              <a:pPr marL="342900" indent="-342900">
                <a:lnSpc>
                  <a:spcPts val="2940"/>
                </a:lnSpc>
                <a:buFont typeface="Arial" panose="020B0604020202020204" pitchFamily="34" charset="0"/>
                <a:buChar char="•"/>
              </a:pPr>
              <a:r>
                <a:rPr lang="en-US" sz="3000" spc="-21" dirty="0">
                  <a:solidFill>
                    <a:srgbClr val="000000"/>
                  </a:solidFill>
                  <a:highlight>
                    <a:srgbClr val="FFFF00"/>
                  </a:highlight>
                  <a:latin typeface="Graphik Regular" panose="020B0503030202060203" pitchFamily="34" charset="0"/>
                </a:rPr>
                <a:t>There are 4 types of Content – Photo, Video, Gif and Audio.</a:t>
              </a:r>
            </a:p>
            <a:p>
              <a:pPr>
                <a:lnSpc>
                  <a:spcPts val="2940"/>
                </a:lnSpc>
              </a:pPr>
              <a:endParaRPr lang="en-US" sz="3000" spc="-21" dirty="0">
                <a:solidFill>
                  <a:srgbClr val="000000"/>
                </a:solidFill>
                <a:highlight>
                  <a:srgbClr val="FFFF00"/>
                </a:highlight>
                <a:latin typeface="Graphik Regular" panose="020B0503030202060203" pitchFamily="34" charset="0"/>
              </a:endParaRPr>
            </a:p>
            <a:p>
              <a:pPr marL="342900" indent="-342900">
                <a:lnSpc>
                  <a:spcPts val="2940"/>
                </a:lnSpc>
                <a:buFont typeface="Arial" panose="020B0604020202020204" pitchFamily="34" charset="0"/>
                <a:buChar char="•"/>
              </a:pPr>
              <a:r>
                <a:rPr lang="en-US" sz="3000" spc="-21" dirty="0">
                  <a:solidFill>
                    <a:srgbClr val="000000"/>
                  </a:solidFill>
                  <a:highlight>
                    <a:srgbClr val="FFFF00"/>
                  </a:highlight>
                  <a:latin typeface="Graphik Regular" panose="020B0503030202060203" pitchFamily="34" charset="0"/>
                </a:rPr>
                <a:t>And the most demanding Content is Photo.</a:t>
              </a:r>
            </a:p>
            <a:p>
              <a:pPr marL="342900" indent="-342900">
                <a:lnSpc>
                  <a:spcPts val="2940"/>
                </a:lnSpc>
                <a:buFont typeface="Arial" panose="020B0604020202020204" pitchFamily="34" charset="0"/>
                <a:buChar char="•"/>
              </a:pPr>
              <a:r>
                <a:rPr lang="en-US" sz="3000" spc="-21" dirty="0">
                  <a:solidFill>
                    <a:srgbClr val="000000"/>
                  </a:solidFill>
                  <a:highlight>
                    <a:srgbClr val="FFFF00"/>
                  </a:highlight>
                  <a:latin typeface="Graphik Regular" panose="020B0503030202060203" pitchFamily="34" charset="0"/>
                </a:rPr>
                <a:t>May month has the highest number of posts.</a:t>
              </a:r>
            </a:p>
            <a:p>
              <a:pPr marL="342900" indent="-342900">
                <a:lnSpc>
                  <a:spcPts val="2940"/>
                </a:lnSpc>
                <a:buFont typeface="Arial" panose="020B0604020202020204" pitchFamily="34" charset="0"/>
                <a:buChar char="•"/>
              </a:pPr>
              <a:endParaRPr lang="en-US" sz="3000" spc="-21" dirty="0">
                <a:solidFill>
                  <a:srgbClr val="000000"/>
                </a:solidFill>
                <a:highlight>
                  <a:srgbClr val="FFFF00"/>
                </a:highlight>
                <a:latin typeface="Graphik Regular" panose="020B0503030202060203" pitchFamily="34" charset="0"/>
              </a:endParaRPr>
            </a:p>
            <a:p>
              <a:pPr>
                <a:lnSpc>
                  <a:spcPts val="2940"/>
                </a:lnSpc>
              </a:pPr>
              <a:r>
                <a:rPr lang="en-US" sz="3000" b="1" spc="-21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    </a:t>
              </a:r>
              <a:r>
                <a:rPr lang="en-US" sz="3000" b="1" spc="-21" dirty="0">
                  <a:solidFill>
                    <a:srgbClr val="000000"/>
                  </a:solidFill>
                  <a:highlight>
                    <a:srgbClr val="FFFF00"/>
                  </a:highlight>
                  <a:latin typeface="Graphik Regular" panose="020B0503030202060203" pitchFamily="34" charset="0"/>
                </a:rPr>
                <a:t>Conclusion</a:t>
              </a:r>
            </a:p>
            <a:p>
              <a:pPr>
                <a:lnSpc>
                  <a:spcPts val="2940"/>
                </a:lnSpc>
              </a:pPr>
              <a:endParaRPr lang="en-US" sz="3000" spc="-21" dirty="0">
                <a:solidFill>
                  <a:srgbClr val="000000"/>
                </a:solidFill>
                <a:highlight>
                  <a:srgbClr val="FFFF00"/>
                </a:highlight>
                <a:latin typeface="Graphik Regular" panose="020B0503030202060203" pitchFamily="34" charset="0"/>
              </a:endParaRPr>
            </a:p>
            <a:p>
              <a:pPr marL="342900" indent="-342900">
                <a:lnSpc>
                  <a:spcPts val="2940"/>
                </a:lnSpc>
                <a:buFont typeface="Arial" panose="020B0604020202020204" pitchFamily="34" charset="0"/>
                <a:buChar char="•"/>
              </a:pPr>
              <a:r>
                <a:rPr lang="en-US" sz="3000" spc="-21" dirty="0">
                  <a:solidFill>
                    <a:srgbClr val="000000"/>
                  </a:solidFill>
                  <a:highlight>
                    <a:srgbClr val="FFFF00"/>
                  </a:highlight>
                  <a:latin typeface="Graphik Regular" panose="020B0503030202060203" pitchFamily="34" charset="0"/>
                </a:rPr>
                <a:t>Should focus more on the top 5 categories.</a:t>
              </a:r>
            </a:p>
            <a:p>
              <a:pPr>
                <a:lnSpc>
                  <a:spcPts val="2940"/>
                </a:lnSpc>
              </a:pPr>
              <a:endParaRPr lang="en-US" sz="3000" spc="-21" dirty="0">
                <a:solidFill>
                  <a:srgbClr val="000000"/>
                </a:solidFill>
                <a:highlight>
                  <a:srgbClr val="FFFF00"/>
                </a:highlight>
                <a:latin typeface="Graphik Regular" panose="020B0503030202060203" pitchFamily="34" charset="0"/>
              </a:endParaRPr>
            </a:p>
            <a:p>
              <a:pPr marL="342900" indent="-342900">
                <a:lnSpc>
                  <a:spcPts val="2940"/>
                </a:lnSpc>
                <a:buFont typeface="Arial" panose="020B0604020202020204" pitchFamily="34" charset="0"/>
                <a:buChar char="•"/>
              </a:pPr>
              <a:r>
                <a:rPr lang="en-US" sz="3000" spc="-21" dirty="0">
                  <a:solidFill>
                    <a:srgbClr val="000000"/>
                  </a:solidFill>
                  <a:highlight>
                    <a:srgbClr val="FFFF00"/>
                  </a:highlight>
                  <a:latin typeface="Graphik Regular" panose="020B0503030202060203" pitchFamily="34" charset="0"/>
                </a:rPr>
                <a:t>Need to maximize in the month of January, may and august as the number of posts in these months are the highest.</a:t>
              </a:r>
            </a:p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FF0000"/>
                </a:solidFill>
                <a:latin typeface="Graphik Regular" panose="020B0503030202060203" pitchFamily="34" charset="0"/>
              </a:endParaRPr>
            </a:p>
          </p:txBody>
        </p:sp>
      </p:grpSp>
      <p:grpSp>
        <p:nvGrpSpPr>
          <p:cNvPr id="23" name="Group 14">
            <a:extLst>
              <a:ext uri="{FF2B5EF4-FFF2-40B4-BE49-F238E27FC236}">
                <a16:creationId xmlns:a16="http://schemas.microsoft.com/office/drawing/2014/main" id="{F49CBA38-C879-499F-B0F5-691188949921}"/>
              </a:ext>
            </a:extLst>
          </p:cNvPr>
          <p:cNvGrpSpPr/>
          <p:nvPr/>
        </p:nvGrpSpPr>
        <p:grpSpPr>
          <a:xfrm>
            <a:off x="11581833" y="6964868"/>
            <a:ext cx="5677467" cy="867617"/>
            <a:chOff x="0" y="-47625"/>
            <a:chExt cx="7569956" cy="1156823"/>
          </a:xfrm>
        </p:grpSpPr>
        <p:sp>
          <p:nvSpPr>
            <p:cNvPr id="24" name="TextBox 15">
              <a:extLst>
                <a:ext uri="{FF2B5EF4-FFF2-40B4-BE49-F238E27FC236}">
                  <a16:creationId xmlns:a16="http://schemas.microsoft.com/office/drawing/2014/main" id="{3A90234A-916B-4C29-ACF1-11F97E8C2563}"/>
                </a:ext>
              </a:extLst>
            </p:cNvPr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5" name="TextBox 16">
              <a:extLst>
                <a:ext uri="{FF2B5EF4-FFF2-40B4-BE49-F238E27FC236}">
                  <a16:creationId xmlns:a16="http://schemas.microsoft.com/office/drawing/2014/main" id="{E1CF9388-A25B-45EF-AAD4-73FE2BA72053}"/>
                </a:ext>
              </a:extLst>
            </p:cNvPr>
            <p:cNvSpPr txBox="1"/>
            <p:nvPr/>
          </p:nvSpPr>
          <p:spPr>
            <a:xfrm>
              <a:off x="0" y="-47625"/>
              <a:ext cx="7569956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206</TotalTime>
  <Words>299</Words>
  <Application>Microsoft Office PowerPoint</Application>
  <PresentationFormat>Custom</PresentationFormat>
  <Paragraphs>101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Clear Sans Regular Bold</vt:lpstr>
      <vt:lpstr>Century</vt:lpstr>
      <vt:lpstr>Calibri</vt:lpstr>
      <vt:lpstr>Graphik Regular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Favourite Category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Template</dc:title>
  <dc:creator>Kevin Dang</dc:creator>
  <cp:lastModifiedBy>Sunny Sharma</cp:lastModifiedBy>
  <cp:revision>12</cp:revision>
  <dcterms:created xsi:type="dcterms:W3CDTF">2006-08-16T00:00:00Z</dcterms:created>
  <dcterms:modified xsi:type="dcterms:W3CDTF">2025-01-15T17:10:44Z</dcterms:modified>
  <dc:identifier>DAEhDyfaYKE</dc:identifier>
</cp:coreProperties>
</file>